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8BA6"/>
    <a:srgbClr val="E8BB6A"/>
    <a:srgbClr val="59220E"/>
    <a:srgbClr val="B25D26"/>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varScale="1">
        <p:scale>
          <a:sx n="18" d="100"/>
          <a:sy n="18" d="100"/>
        </p:scale>
        <p:origin x="196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4/9/2025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rgbClr val="59220E"/>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083733"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800" dirty="0">
                <a:solidFill>
                  <a:srgbClr val="000000"/>
                </a:solidFill>
                <a:latin typeface="Arial" panose="020B0604020202020204" pitchFamily="34" charset="0"/>
                <a:sym typeface="Oswald"/>
              </a:rPr>
              <a:t>We found the majority of Arizona’s water is being used for irrigation of industrial agriculture. To further investigate this, we looking into the breakdown of irrigation methods in AZ, finding that surface irrigation is the main irrigation technique by far. In the industry it is well-known that though surface irrigation is cheap, its very inefficient. Sprinkler irrigation is the middle ground between cost and efficiency. Finally, </a:t>
            </a:r>
            <a:r>
              <a:rPr lang="en-US" sz="2800" dirty="0" err="1">
                <a:solidFill>
                  <a:srgbClr val="000000"/>
                </a:solidFill>
                <a:latin typeface="Arial" panose="020B0604020202020204" pitchFamily="34" charset="0"/>
                <a:sym typeface="Oswald"/>
              </a:rPr>
              <a:t>microirrigation</a:t>
            </a:r>
            <a:r>
              <a:rPr lang="en-US" sz="2800" dirty="0">
                <a:solidFill>
                  <a:srgbClr val="000000"/>
                </a:solidFill>
                <a:latin typeface="Arial" panose="020B0604020202020204" pitchFamily="34" charset="0"/>
                <a:sym typeface="Oswald"/>
              </a:rPr>
              <a:t> is the most expensive, but also most efficient method. Whilst we can’t just cut down on water use for agriculture vital to AZ’s economy, we can improve our efficiency within this sector. </a:t>
            </a:r>
          </a:p>
          <a:p>
            <a:pPr rtl="0"/>
            <a:r>
              <a:rPr lang="en-US" sz="2800" dirty="0">
                <a:solidFill>
                  <a:srgbClr val="000000"/>
                </a:solidFill>
                <a:latin typeface="Arial" panose="020B0604020202020204" pitchFamily="34" charset="0"/>
                <a:sym typeface="Oswald"/>
              </a:rPr>
              <a:t>One way AZ is trying to improve this through </a:t>
            </a:r>
            <a:r>
              <a:rPr lang="en-US" sz="2800" dirty="0">
                <a:solidFill>
                  <a:srgbClr val="000000"/>
                </a:solidFill>
                <a:latin typeface="Arial" panose="020B0604020202020204" pitchFamily="34" charset="0"/>
              </a:rPr>
              <a:t>42 USC 10364: Water Management Improvement Bill. This bill authorizes the Secretary (presumably of the Interior Department) to provide grants and enter into cooperative agreements with eligible applicants to improve water management. Though there are some issues with the bill. </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Limited Tribal Considerations</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Ceiling on how much funding can be received</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Ambiguous language on what projects are prioritized</a:t>
            </a:r>
          </a:p>
          <a:p>
            <a:pPr rtl="0"/>
            <a:r>
              <a:rPr lang="en-US" sz="2800" dirty="0">
                <a:solidFill>
                  <a:srgbClr val="000000"/>
                </a:solidFill>
                <a:latin typeface="Arial" panose="020B0604020202020204" pitchFamily="34" charset="0"/>
              </a:rPr>
              <a:t>Looking forward:…</a:t>
            </a:r>
          </a:p>
          <a:p>
            <a:br>
              <a:rPr lang="en-US" sz="800" dirty="0"/>
            </a:br>
            <a:endParaRPr sz="28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97805" y="6402890"/>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Our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0433625"/>
          </a:xfrm>
          <a:prstGeom prst="rect">
            <a:avLst/>
          </a:prstGeom>
          <a:solidFill>
            <a:schemeClr val="bg1"/>
          </a:solidFill>
        </p:spPr>
        <p:txBody>
          <a:bodyPr wrap="square" rtlCol="0">
            <a:spAutoFit/>
          </a:bodyPr>
          <a:lstStyle/>
          <a:p>
            <a:r>
              <a:rPr lang="en-US" sz="2800" dirty="0">
                <a:solidFill>
                  <a:srgbClr val="000000"/>
                </a:solidFill>
                <a:latin typeface="Arial" panose="020B0604020202020204" pitchFamily="34" charset="0"/>
              </a:rPr>
              <a:t>As of March 2025, a staggering 99% of Arizona was in a state of drought (US Drought Monitor 2025).</a:t>
            </a:r>
          </a:p>
          <a:p>
            <a:r>
              <a:rPr lang="en-US" sz="2800" dirty="0">
                <a:solidFill>
                  <a:srgbClr val="000000"/>
                </a:solidFill>
                <a:latin typeface="Arial" panose="020B0604020202020204" pitchFamily="34" charset="0"/>
              </a:rPr>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2800" dirty="0">
                <a:solidFill>
                  <a:srgbClr val="000000"/>
                </a:solidFill>
                <a:latin typeface="Arial" panose="020B0604020202020204" pitchFamily="34" charset="0"/>
              </a:rPr>
              <a:t>effectively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4"/>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5"/>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6"/>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712987"/>
            <a:ext cx="8945863" cy="739128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endParaRPr lang="en-US" sz="2800" dirty="0"/>
          </a:p>
        </p:txBody>
      </p:sp>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229709363"/>
              </p:ext>
            </p:extLst>
          </p:nvPr>
        </p:nvGraphicFramePr>
        <p:xfrm>
          <a:off x="11042126" y="24185347"/>
          <a:ext cx="9074674" cy="5649351"/>
        </p:xfrm>
        <a:graphic>
          <a:graphicData uri="http://schemas.openxmlformats.org/drawingml/2006/table">
            <a:tbl>
              <a:tblPr/>
              <a:tblGrid>
                <a:gridCol w="1601413">
                  <a:extLst>
                    <a:ext uri="{9D8B030D-6E8A-4147-A177-3AD203B41FA5}">
                      <a16:colId xmlns:a16="http://schemas.microsoft.com/office/drawing/2014/main" val="582694365"/>
                    </a:ext>
                  </a:extLst>
                </a:gridCol>
                <a:gridCol w="2035129">
                  <a:extLst>
                    <a:ext uri="{9D8B030D-6E8A-4147-A177-3AD203B41FA5}">
                      <a16:colId xmlns:a16="http://schemas.microsoft.com/office/drawing/2014/main" val="2151886955"/>
                    </a:ext>
                  </a:extLst>
                </a:gridCol>
                <a:gridCol w="3302916">
                  <a:extLst>
                    <a:ext uri="{9D8B030D-6E8A-4147-A177-3AD203B41FA5}">
                      <a16:colId xmlns:a16="http://schemas.microsoft.com/office/drawing/2014/main" val="1453786238"/>
                    </a:ext>
                  </a:extLst>
                </a:gridCol>
                <a:gridCol w="2135216">
                  <a:extLst>
                    <a:ext uri="{9D8B030D-6E8A-4147-A177-3AD203B41FA5}">
                      <a16:colId xmlns:a16="http://schemas.microsoft.com/office/drawing/2014/main" val="1831567731"/>
                    </a:ext>
                  </a:extLst>
                </a:gridCol>
              </a:tblGrid>
              <a:tr h="632626">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32626">
                <a:tc>
                  <a:txBody>
                    <a:bodyPr/>
                    <a:lstStyle/>
                    <a:p>
                      <a:pPr algn="ctr" fontAlgn="ctr"/>
                      <a:r>
                        <a:rPr lang="en-US" sz="2400" b="1" i="0" u="none" strike="noStrike" dirty="0">
                          <a:solidFill>
                            <a:srgbClr val="FFFFFF"/>
                          </a:solidFill>
                          <a:effectLst/>
                          <a:latin typeface="Consolas" panose="020B0609020204030204" pitchFamily="49" charset="0"/>
                        </a:rPr>
                        <a:t>Year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8343">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32626">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632626">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32626">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632626">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32626">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632626">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pic>
        <p:nvPicPr>
          <p:cNvPr id="8" name="Picture 7" descr="A screenshot of a computer screen&#10;&#10;AI-generated content may be incorrect.">
            <a:extLst>
              <a:ext uri="{FF2B5EF4-FFF2-40B4-BE49-F238E27FC236}">
                <a16:creationId xmlns:a16="http://schemas.microsoft.com/office/drawing/2014/main" id="{411405DD-8DA5-2154-1DB0-8F395F3E10E6}"/>
              </a:ext>
            </a:extLst>
          </p:cNvPr>
          <p:cNvPicPr>
            <a:picLocks noChangeAspect="1"/>
          </p:cNvPicPr>
          <p:nvPr/>
        </p:nvPicPr>
        <p:blipFill>
          <a:blip r:embed="rId7"/>
          <a:srcRect b="4339"/>
          <a:stretch/>
        </p:blipFill>
        <p:spPr>
          <a:xfrm>
            <a:off x="10829173" y="17554963"/>
            <a:ext cx="9962958" cy="6012437"/>
          </a:xfrm>
          <a:prstGeom prst="rect">
            <a:avLst/>
          </a:prstGeom>
        </p:spPr>
      </p:pic>
      <p:sp>
        <p:nvSpPr>
          <p:cNvPr id="12" name="TextBox 11">
            <a:extLst>
              <a:ext uri="{FF2B5EF4-FFF2-40B4-BE49-F238E27FC236}">
                <a16:creationId xmlns:a16="http://schemas.microsoft.com/office/drawing/2014/main" id="{8EAE38F9-9148-AA68-B64F-0080364B56BF}"/>
              </a:ext>
            </a:extLst>
          </p:cNvPr>
          <p:cNvSpPr txBox="1"/>
          <p:nvPr/>
        </p:nvSpPr>
        <p:spPr>
          <a:xfrm>
            <a:off x="20256285" y="24839986"/>
            <a:ext cx="419782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proportion of Surface watering has slowly decreased since 1985.</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Conversely, the proportion of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958914" y="7745613"/>
            <a:ext cx="8945863" cy="6997749"/>
          </a:xfrm>
          <a:prstGeom prst="rect">
            <a:avLst/>
          </a:prstGeom>
          <a:noFill/>
        </p:spPr>
        <p:txBody>
          <a:bodyPr wrap="square" rtlCol="0">
            <a:spAutoFit/>
          </a:bodyPr>
          <a:lstStyle/>
          <a:p>
            <a:pPr>
              <a:lnSpc>
                <a:spcPct val="115000"/>
              </a:lnSpc>
              <a:buClr>
                <a:schemeClr val="dk1"/>
              </a:buClr>
              <a:buSzPts val="1100"/>
            </a:pPr>
            <a:r>
              <a:rPr lang="en-US" sz="28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Colorado River has experienced significant declines in runoff, leading to historically low reservoir levels in Lake Mead and Lake Powell.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In the past 20 years, these reservoirs' storage decreased by 33.5 million acre-feet, leaving total basin-wide storage sufficient to support average consumption for only 15 months.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a:t>
            </a:r>
          </a:p>
        </p:txBody>
      </p:sp>
      <p:sp>
        <p:nvSpPr>
          <p:cNvPr id="14" name="TextBox 13">
            <a:extLst>
              <a:ext uri="{FF2B5EF4-FFF2-40B4-BE49-F238E27FC236}">
                <a16:creationId xmlns:a16="http://schemas.microsoft.com/office/drawing/2014/main" id="{0169838E-18F4-3EA8-36DF-24BF2323EFEC}"/>
              </a:ext>
            </a:extLst>
          </p:cNvPr>
          <p:cNvSpPr txBox="1"/>
          <p:nvPr/>
        </p:nvSpPr>
        <p:spPr>
          <a:xfrm>
            <a:off x="20762820" y="18476737"/>
            <a:ext cx="3860090"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As the amount of Sprinkler irrigation increases, the water use per acre in a county decreases. </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Because of the low amount of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in the state, we can’t draw any conclusions about its efficiency through this set alone. </a:t>
            </a:r>
          </a:p>
        </p:txBody>
      </p:sp>
      <p:sp>
        <p:nvSpPr>
          <p:cNvPr id="16" name="Shape 63">
            <a:extLst>
              <a:ext uri="{FF2B5EF4-FFF2-40B4-BE49-F238E27FC236}">
                <a16:creationId xmlns:a16="http://schemas.microsoft.com/office/drawing/2014/main" id="{77A9A723-390C-7F0F-AAB0-F07E521183F8}"/>
              </a:ext>
            </a:extLst>
          </p:cNvPr>
          <p:cNvSpPr txBox="1"/>
          <p:nvPr/>
        </p:nvSpPr>
        <p:spPr>
          <a:xfrm>
            <a:off x="25139127" y="17433748"/>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pic>
        <p:nvPicPr>
          <p:cNvPr id="20" name="Picture 19" descr="A screenshot of a computer screen&#10;&#10;AI-generated content may be incorrect.">
            <a:extLst>
              <a:ext uri="{FF2B5EF4-FFF2-40B4-BE49-F238E27FC236}">
                <a16:creationId xmlns:a16="http://schemas.microsoft.com/office/drawing/2014/main" id="{740FA590-B25D-01C6-FBB4-4551C0402E8D}"/>
              </a:ext>
            </a:extLst>
          </p:cNvPr>
          <p:cNvPicPr>
            <a:picLocks noChangeAspect="1"/>
          </p:cNvPicPr>
          <p:nvPr/>
        </p:nvPicPr>
        <p:blipFill>
          <a:blip r:embed="rId8"/>
          <a:srcRect l="26355" r="22948"/>
          <a:stretch/>
        </p:blipFill>
        <p:spPr>
          <a:xfrm>
            <a:off x="32820236" y="7961995"/>
            <a:ext cx="6379081" cy="8760929"/>
          </a:xfrm>
          <a:prstGeom prst="rect">
            <a:avLst/>
          </a:prstGeom>
        </p:spPr>
      </p:pic>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25338802" y="7818938"/>
            <a:ext cx="7099627" cy="523220"/>
          </a:xfrm>
          <a:prstGeom prst="rect">
            <a:avLst/>
          </a:prstGeom>
          <a:noFill/>
        </p:spPr>
        <p:txBody>
          <a:bodyPr wrap="square" rtlCol="0">
            <a:spAutoFit/>
          </a:bodyPr>
          <a:lstStyle/>
          <a:p>
            <a:r>
              <a:rPr lang="en-US" sz="2800">
                <a:solidFill>
                  <a:srgbClr val="000000"/>
                </a:solidFill>
                <a:latin typeface="Arial" panose="020B0604020202020204" pitchFamily="34" charset="0"/>
              </a:rPr>
              <a:t>Discussion Here…</a:t>
            </a:r>
            <a:endParaRPr lang="en-US" sz="2800" dirty="0">
              <a:solidFill>
                <a:srgbClr val="000000"/>
              </a:solidFill>
              <a:latin typeface="Arial" panose="020B0604020202020204" pitchFamily="34" charset="0"/>
            </a:endParaRPr>
          </a:p>
        </p:txBody>
      </p:sp>
      <p:sp>
        <p:nvSpPr>
          <p:cNvPr id="25" name="Shape 63">
            <a:extLst>
              <a:ext uri="{FF2B5EF4-FFF2-40B4-BE49-F238E27FC236}">
                <a16:creationId xmlns:a16="http://schemas.microsoft.com/office/drawing/2014/main" id="{5CD680CF-85D6-B7ED-2697-ADAB973739AD}"/>
              </a:ext>
            </a:extLst>
          </p:cNvPr>
          <p:cNvSpPr txBox="1"/>
          <p:nvPr/>
        </p:nvSpPr>
        <p:spPr>
          <a:xfrm>
            <a:off x="25127203" y="26775864"/>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a:solidFill>
                  <a:srgbClr val="5F8BA6"/>
                </a:solidFill>
                <a:latin typeface="Arial" panose="020B0604020202020204" pitchFamily="34" charset="0"/>
                <a:ea typeface="Oswald"/>
                <a:cs typeface="Arial" panose="020B0604020202020204" pitchFamily="34" charset="0"/>
                <a:sym typeface="Oswald"/>
              </a:rPr>
              <a:t>Recerences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TotalTime>
  <Words>636</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Delila Medlin</cp:lastModifiedBy>
  <cp:revision>35</cp:revision>
  <dcterms:created xsi:type="dcterms:W3CDTF">2018-10-09T15:34:40Z</dcterms:created>
  <dcterms:modified xsi:type="dcterms:W3CDTF">2025-04-10T05:54:28Z</dcterms:modified>
</cp:coreProperties>
</file>